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65"/>
  </p:notesMasterIdLst>
  <p:handoutMasterIdLst>
    <p:handoutMasterId r:id="rId66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75" r:id="rId44"/>
    <p:sldId id="2966" r:id="rId45"/>
    <p:sldId id="2970" r:id="rId46"/>
    <p:sldId id="2969" r:id="rId47"/>
    <p:sldId id="2967" r:id="rId48"/>
    <p:sldId id="2979" r:id="rId49"/>
    <p:sldId id="2973" r:id="rId50"/>
    <p:sldId id="2965" r:id="rId51"/>
    <p:sldId id="2974" r:id="rId52"/>
    <p:sldId id="2978" r:id="rId53"/>
    <p:sldId id="2971" r:id="rId54"/>
    <p:sldId id="2977" r:id="rId55"/>
    <p:sldId id="2980" r:id="rId56"/>
    <p:sldId id="2982" r:id="rId57"/>
    <p:sldId id="2983" r:id="rId58"/>
    <p:sldId id="2976" r:id="rId59"/>
    <p:sldId id="2985" r:id="rId60"/>
    <p:sldId id="2987" r:id="rId61"/>
    <p:sldId id="2986" r:id="rId62"/>
    <p:sldId id="2984" r:id="rId63"/>
    <p:sldId id="2988" r:id="rId64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9" autoAdjust="0"/>
    <p:restoredTop sz="86415" autoAdjust="0"/>
  </p:normalViewPr>
  <p:slideViewPr>
    <p:cSldViewPr>
      <p:cViewPr varScale="1">
        <p:scale>
          <a:sx n="78" d="100"/>
          <a:sy n="78" d="100"/>
        </p:scale>
        <p:origin x="2904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6" y="184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746-97D0-491F-8377-6BFAC6944C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3F7-DEF9-FABE-BF07-09DE48C5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3E639A-BBE2-3DD7-6839-347660B3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28AEEF7-5B05-6D26-0D3E-5435AC9D7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9B6FED9-D9FE-1E19-E36D-B508B4E74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9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4FD47-0A9B-9DCC-03A7-62080F4B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108D6008-E442-F021-1FA5-238C73120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FD47FC0-EF8A-4A30-B585-2D76BFFD51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4DF6D71-B949-CDED-A0C2-790B18F91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46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13E3C-AC71-3A1E-37E5-81463F332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B20E3A1-C3E5-704D-160E-C384B2759E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5315C127-4B89-B963-71CB-7D21A79E8E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0562BE3-BE39-632D-CFF9-46173FD3D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3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F7819-A6F8-F5D8-DCA5-61EF15748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58C2290-B0C8-9902-65E7-2CD25F27F3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448EC82A-91BF-D15A-EFDF-1919EAB5DF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545EAFF-B1E7-6300-B4E4-46D775250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873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381AA-71DB-9C3A-D257-B09E3B8D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D0FEA3B-4B03-714A-6A32-878D69E5F5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94E04D9-6AA5-3AAD-E063-BFC2E4E2A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D2F81F-EF3E-133A-67DA-1F7AF8196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476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D5A34-F188-A997-E1C1-179B6EE42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EF3319C-58AB-A150-2621-88E15E5DC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44612A7-0375-32CD-688A-F7BA718689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B7E10DC-C810-496C-6B90-A75FED9254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760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F939-BA0F-2D37-B26B-F2D3B521D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19ABC1A-345B-0C63-A6BF-73BB7FE1BC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426EC96-DBA6-A4EF-FA59-BB0CB2C47D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808575-D986-861F-1AC6-369335DC3B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696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EA13-D2F6-030E-0B24-4BB0D998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67B578C-3F20-7151-8C40-8026598C5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BC543D3-AB60-7A1B-52C6-5902150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C2FC28-1B04-4944-7C31-6C0EBF687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26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D3329-5C41-82E6-0654-DF3B10FB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BBEB46-0D6C-F51F-54A5-C25F08E37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3ADC1FD6-EE90-10CC-1EE2-2B1CEB7533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15C3CA5-FA0E-B264-F8EF-449BAB64D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7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85F04-C0A1-9173-5777-4187DD445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CCAFE4E-BB64-0760-4962-49E4D6C9A4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BF54D4B1-A800-F997-0005-753B9CA943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011216C-DDCB-9DB4-0298-EA115719C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111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3460-1C99-FC71-DA4A-D6FFD201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585BD199-9E40-7ACE-5417-5EA170CBCF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5424E9E-C475-B511-8394-5F507DF53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25FF51D-E0E9-CBF1-6518-3B9FF82281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47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9E4EA-2742-41C1-752F-8C5F1447E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8F2E95C-D095-8101-6958-A61C6CF620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42AC865C-E033-5588-1118-641A7BFE5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61DDCAD-0443-773D-132E-A5479B8BE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881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F687-0C46-275D-5905-D21BBFE5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C214755-D838-B938-0D68-E914699CCF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39D82186-D7E3-A7DB-18C5-36484C7CA0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88011B19-C432-7ED1-B152-355582BB33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7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19889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B561F2D-2CDE-4A59-99D9-BF12F544A245}"/>
              </a:ext>
            </a:extLst>
          </p:cNvPr>
          <p:cNvSpPr/>
          <p:nvPr/>
        </p:nvSpPr>
        <p:spPr bwMode="auto">
          <a:xfrm>
            <a:off x="3794760" y="3246120"/>
            <a:ext cx="187071" cy="18288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Super-operator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Phase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524000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16EE3-E44C-173F-D0C0-6E74642B5B9B}"/>
              </a:ext>
            </a:extLst>
          </p:cNvPr>
          <p:cNvSpPr txBox="1"/>
          <p:nvPr/>
        </p:nvSpPr>
        <p:spPr>
          <a:xfrm>
            <a:off x="5466393" y="28194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34909-D587-BD16-3C09-3B8C47C0D7E0}"/>
              </a:ext>
            </a:extLst>
          </p:cNvPr>
          <p:cNvSpPr txBox="1"/>
          <p:nvPr/>
        </p:nvSpPr>
        <p:spPr>
          <a:xfrm>
            <a:off x="5390193" y="21336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2855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500"/>
            <a:ext cx="8839200" cy="10287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Factorization using order finding (Shor)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  <a:blipFill>
                <a:blip r:embed="rId3"/>
                <a:stretch>
                  <a:fillRect l="-758" t="-5825" b="-30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865763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524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US" sz="4000" noProof="0" dirty="0"/>
              <a:t> </a:t>
            </a:r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 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Amplitude Amplification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  <a:blipFill>
                <a:blip r:embed="rId3"/>
                <a:stretch>
                  <a:fillRect l="-817" t="-3086" b="-71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78" b="-43192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98CF-E474-3BB6-4962-F506E8F1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A14AFF-8C0C-4026-8CE6-6FD5A27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ABFE5DD-C706-8FA0-B192-5EF1C4C65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Strings and t</a:t>
            </a:r>
            <a:r>
              <a:rPr lang="en-US" sz="4000" noProof="0" dirty="0" err="1"/>
              <a:t>hermo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Power transmitted: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noProof="0" dirty="0"/>
                  <a:t> –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heat in system,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noProof="0" dirty="0"/>
                  <a:t> -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 on system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  <a:blipFill>
                <a:blip r:embed="rId3"/>
                <a:stretch>
                  <a:fillRect l="-924" t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3418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−13.6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l-GR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Oscillating dipole: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𝑢𝑡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𝑢𝑥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  <a:blipFill>
                <a:blip r:embed="rId3"/>
                <a:stretch>
                  <a:fillRect l="-744" t="-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2578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827494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/>
                  <a:t>C-S: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,  Triangle: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|+|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≥|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of a Hermitian operator are a complete set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with different eigenvalues are orthogonal.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≤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≤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+∆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827494"/>
              </a:xfrm>
              <a:blipFill>
                <a:blip r:embed="rId3"/>
                <a:stretch>
                  <a:fillRect l="-1023" t="-12827" b="-13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:endParaRPr lang="en-US" sz="24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00039" lv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 startAt="5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  <a:blipFill>
                <a:blip r:embed="rId3"/>
                <a:stretch>
                  <a:fillRect l="-1223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Pauli matrices: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  <a:blipFill>
                <a:blip r:embed="rId3"/>
                <a:stretch>
                  <a:fillRect l="-876" t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84E67-83FE-4268-BD6C-7C6105583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E2580E-3979-069D-956C-A7852B0B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7F95971-1637-2DAF-F49E-E2E26B829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Entanglement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2400" dirty="0"/>
                  <a:t>, |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M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independent action</a:t>
                </a:r>
              </a:p>
              <a:p>
                <a:pPr mar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)&gt;⊗|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spins: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&gt;)⊗(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product state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entangled: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Entangled: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− 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=0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168" t="-1435" r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81765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 and density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is</a:t>
                </a:r>
                <a:endParaRPr lang="en-US" sz="2400" b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&lt;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022" t="-1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91318"/>
            <a:ext cx="8305767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Uncertainty, Evolution and Schrodinger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Uncertainty: </a:t>
                </a:r>
                <a:r>
                  <a:rPr lang="en-US" sz="2400" dirty="0"/>
                  <a:t>From triangle,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|[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Unitary evolution: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</m:oMath>
                </a14:m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400" b="0" noProof="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  <a:blipFill>
                <a:blip r:embed="rId3"/>
                <a:stretch>
                  <a:fillRect l="-1178" t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8D6187-65C3-0A97-453F-FCAE2FFBCA1A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Momentum space and Fourier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 equivalent to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Eigenvectors are solutions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Wavelength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  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Similarly,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𝑝𝑥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  <a:blipFill>
                <a:blip r:embed="rId3"/>
                <a:stretch>
                  <a:fillRect l="-731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0B47C-47BC-6A49-D4A6-4D0E600A9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A24731-486F-F202-C871-49534290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80FAFF7-EBF2-C16F-96F2-F7B7DA9C98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Aexp</m:t>
                        </m:r>
                      </m:fName>
                      <m:e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complete set of solutions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 </a:t>
                </a: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=−&lt;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  <a:blipFill>
                <a:blip r:embed="rId3"/>
                <a:stretch>
                  <a:fillRect l="-1168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768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Standard solution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noProof="0" dirty="0"/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-1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  <a:blipFill>
                <a:blip r:embed="rId3"/>
                <a:stretch>
                  <a:fillRect l="-1221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2823-B664-43AE-FF43-D883216C1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FBBD83-9290-A43B-E6A7-D541F1D4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7E14C1E-508A-FAF1-999F-248BEFACC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Oscillator, </a:t>
            </a:r>
            <a:r>
              <a:rPr lang="en-US" sz="4000" noProof="0" dirty="0" err="1"/>
              <a:t>etc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</p:spPr>
            <p:txBody>
              <a:bodyPr/>
              <a:lstStyle/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in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𝐶𝑠𝑖𝑛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  <a:blipFill>
                <a:blip r:embed="rId3"/>
                <a:stretch>
                  <a:fillRect l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96163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EA36-94F6-3891-6C09-160C4FF92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77B5D4-49AC-042D-86FF-6E47D13B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753F52A-C4FE-0F27-2DD1-1A8CFAF80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Multi-particle systems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1C3BC0A-DC66-5ED8-8532-55B61B5CBEF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1816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particles: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∇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Product state, particle 1 in state a, particle 2 in state b: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±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Bosons: + sign, Fermions: - sign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fermions, if both have same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+ for bosons, - for fermions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and indistinguishable particles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Free electron gas in lattice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(3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𝑑𝐸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𝑑𝑘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1C3BC0A-DC66-5ED8-8532-55B61B5CB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181600"/>
              </a:xfrm>
              <a:blipFill>
                <a:blip r:embed="rId3"/>
                <a:stretch>
                  <a:fillRect l="-1170" t="-1222" b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75098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72DC8-20F7-37E4-8A0A-A5E82D1F8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114D5F-948C-7DC4-1DD0-65B6E764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7DD935D-1D53-4F02-75D1-64D96D3B9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Quantum Field Theory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8A97D2D5-3981-ABCF-C315-DE73E3B96A0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423182"/>
                <a:ext cx="82296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For a given wave number, number of particles is the </a:t>
                </a:r>
                <a:r>
                  <a:rPr lang="en-US" sz="2000" dirty="0" err="1"/>
                  <a:t>exitation</a:t>
                </a:r>
                <a:r>
                  <a:rPr lang="en-US" sz="2000" dirty="0"/>
                  <a:t> number (n)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Procedure: Express field in wave number Fourier space, </a:t>
                </a:r>
                <a:r>
                  <a:rPr lang="en-US" sz="2000" dirty="0" err="1"/>
                  <a:t>exitations</a:t>
                </a:r>
                <a:r>
                  <a:rPr lang="en-US" sz="2000" dirty="0"/>
                  <a:t> corresponding to wave numbers correspond to particles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 a free field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𝑖𝑘𝑥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Free scalar field is infinite collection of harmonic oscillators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8A97D2D5-3981-ABCF-C315-DE73E3B96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423182"/>
                <a:ext cx="8229600" cy="4800600"/>
              </a:xfrm>
              <a:blipFill>
                <a:blip r:embed="rId3"/>
                <a:stretch>
                  <a:fillRect l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134152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92FE-5CF5-2CE1-2673-9C62C32E1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DDD777-388D-B16A-D0A6-B88B71C0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0846220-2945-8407-261B-E7BF32EC10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QFT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B9629B43-2106-EC0F-9B65-5492E940BD1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({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)}|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probability is for entire field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Coupling constant for QED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ra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137</m:t>
                        </m:r>
                      </m:den>
                    </m:f>
                  </m:oMath>
                </a14:m>
                <a:r>
                  <a:rPr lang="en-US" sz="2000" noProof="0" dirty="0"/>
                  <a:t> is fine constant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Find </a:t>
                </a:r>
                <a:r>
                  <a:rPr lang="en-US" sz="2000" dirty="0" err="1"/>
                  <a:t>Lagr</a:t>
                </a:r>
                <a:r>
                  <a:rPr lang="en-US" sz="2000" noProof="0" dirty="0" err="1"/>
                  <a:t>angian</a:t>
                </a:r>
                <a:r>
                  <a:rPr lang="en-US" sz="2000" noProof="0" dirty="0"/>
                  <a:t> density and integrate to get </a:t>
                </a:r>
                <a:r>
                  <a:rPr lang="en-US" sz="2000" noProof="0" dirty="0" err="1"/>
                  <a:t>Lagrangian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interactions: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are coupling constants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/>
                  <a:t> for “sombrero” potential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B9629B43-2106-EC0F-9B65-5492E940B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34855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4980-832B-9B9E-F7B1-B17AEDC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75A6B-A4B9-A3A4-3690-54C1CD7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5AED4F5-4D91-3D1E-C17A-6898E6947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Field Theory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/>
                  <a:t>Path Integrals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is evolution over small time slices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𝑖𝐴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/ℏ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noProof="0" dirty="0"/>
                  <a:t>, integral is over all paths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𝑄𝐸𝐷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rad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80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493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2B72A-61CC-4BCD-268E-7E9678218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356476-C2CB-9B6F-44EC-847D2981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D4FA27F-1514-1A03-E892-BDD22B4E88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Symmetries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6C6D2936-292F-1416-FA89-494BF32BD5F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Translational symmetry: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 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Generator of symmetry group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Noether: </a:t>
                </a: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noProof="0" dirty="0"/>
                  <a:t> changes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noProof="0" dirty="0"/>
                  <a:t> by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US" sz="2000" noProof="0" dirty="0"/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noProof="0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. 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Continuous symmetries conserve currents.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→|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𝑉𝑈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6C6D2936-292F-1416-FA89-494BF32BD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5311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</a:t>
                </a:r>
              </a:p>
              <a:p>
                <a:pPr marL="400039" lvl="1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  <a:blipFill>
                <a:blip r:embed="rId3"/>
                <a:stretch>
                  <a:fillRect l="-736" t="-1163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ACEBF-964C-11EB-6563-0B0C8C888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C5DE93-C241-A82E-DBDF-825565E7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F8B6BDB-D317-0850-DA95-C12FBC21B3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Symmetries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70E7CEE-C3AF-FA87-ACC2-35AF2B81BD4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Translational symmetry: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 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Generator of symmetry group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Noether: </a:t>
                </a: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noProof="0" dirty="0"/>
                  <a:t> changes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noProof="0" dirty="0"/>
                  <a:t> by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US" sz="2000" noProof="0" dirty="0"/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noProof="0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. 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Continuous symmetries conserve currents.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Rotational symmetries: 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)→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𝜕𝜃</m:t>
                        </m:r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Rewrite as: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)(−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generator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spin: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𝐿𝑀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𝑀𝐿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symmetries, so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𝑖𝐶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Group operation in the Lie group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70E7CEE-C3AF-FA87-ACC2-35AF2B81B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14378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56FAE-F199-F4D1-95DC-62252843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839DA4E-FB31-D39A-6A10-416E9C03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6E73744-1B64-F27E-E12A-B69F7D7105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Symmetries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6C28C242-E095-DA89-AADB-519365F04E7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a small rotation,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+ 1</m:t>
                        </m:r>
                      </m:e>
                    </m:d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Hamiltonian: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+1&gt; 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6C28C242-E095-DA89-AADB-519365F04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4924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A1FE6-8A7C-7977-D6D9-A04BF1795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41C24C-F0D2-4179-52C9-30F7345D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F32418A-64D6-E05C-8C56-DE6B5933CE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Fundamental Forces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FF70E98-D2D0-B340-0599-58500DA45F2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804182"/>
                <a:ext cx="7924800" cy="3758418"/>
              </a:xfrm>
            </p:spPr>
            <p:txBody>
              <a:bodyPr/>
              <a:lstStyle/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0 corresponds to scalar described by scalar field dynamics modeled  by Klein Gordan equation</a:t>
                </a:r>
              </a:p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corresponds to spinor described by spinor field dynamics modeled  by Dirac equation</a:t>
                </a:r>
              </a:p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1, massless corresponds to vector described by massive gauge field dynamics modeled  by Proca equation</a:t>
                </a:r>
              </a:p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0 massive corresponds to vector described by massless gauge field dynamics modeled  by Maxwell equation</a:t>
                </a:r>
              </a:p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FF70E98-D2D0-B340-0599-58500DA45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804182"/>
                <a:ext cx="7924800" cy="3758418"/>
              </a:xfrm>
              <a:blipFill>
                <a:blip r:embed="rId3"/>
                <a:stretch>
                  <a:fillRect l="-1120" t="-2020" r="-1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6204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00E6E-EC36-7D27-8756-550FADFC7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45C184-A3F8-02A1-1468-1DE60DBB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8FF83B7-02BC-8CA4-B546-DF45F5E3EC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QFT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3123DD5-99CC-AFC3-960C-A429D124969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371600"/>
                <a:ext cx="8153400" cy="48521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sz="20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v state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applying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gives new particle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</m:sup>
                        </m:sSub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Bosons: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Ψ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Ψ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Dirac: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3123DD5-99CC-AFC3-960C-A429D1249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371600"/>
                <a:ext cx="8153400" cy="4852182"/>
              </a:xfrm>
              <a:blipFill>
                <a:blip r:embed="rId3"/>
                <a:stretch>
                  <a:fillRect l="-1711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B1F4F42-0B12-20F1-C21F-9896CA76B020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0264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  <a:blipFill>
                <a:blip r:embed="rId3"/>
                <a:stretch>
                  <a:fillRect l="-613" t="-583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matrices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74399</TotalTime>
  <Words>5958</Words>
  <Application>Microsoft Macintosh PowerPoint</Application>
  <PresentationFormat>On-screen Show (4:3)</PresentationFormat>
  <Paragraphs>800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Super-operator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Strings and thermo</vt:lpstr>
      <vt:lpstr>EM</vt:lpstr>
      <vt:lpstr>Susskind</vt:lpstr>
      <vt:lpstr>Susskind</vt:lpstr>
      <vt:lpstr>Spin</vt:lpstr>
      <vt:lpstr>Entanglement</vt:lpstr>
      <vt:lpstr>Susskind and density</vt:lpstr>
      <vt:lpstr>Uncertainty, Evolution and Schrodinger</vt:lpstr>
      <vt:lpstr>Momentum space and Fourier</vt:lpstr>
      <vt:lpstr>Susskind</vt:lpstr>
      <vt:lpstr>Standard solution</vt:lpstr>
      <vt:lpstr>Harmonic Oscillator, etc</vt:lpstr>
      <vt:lpstr>Multi-particle systems</vt:lpstr>
      <vt:lpstr>Quantum Field Theory</vt:lpstr>
      <vt:lpstr>QFT</vt:lpstr>
      <vt:lpstr>Quantum Field Theory</vt:lpstr>
      <vt:lpstr>Symmetries</vt:lpstr>
      <vt:lpstr>Symmetries</vt:lpstr>
      <vt:lpstr>Symmetries</vt:lpstr>
      <vt:lpstr>Fundamental Forces</vt:lpstr>
      <vt:lpstr>QFT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3772</cp:revision>
  <cp:lastPrinted>2025-10-11T22:05:32Z</cp:lastPrinted>
  <dcterms:created xsi:type="dcterms:W3CDTF">2013-01-28T20:25:58Z</dcterms:created>
  <dcterms:modified xsi:type="dcterms:W3CDTF">2025-10-24T19:19:53Z</dcterms:modified>
</cp:coreProperties>
</file>